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56" r:id="rId5"/>
  </p:sldMasterIdLst>
  <p:notesMasterIdLst>
    <p:notesMasterId r:id="rId24"/>
  </p:notesMasterIdLst>
  <p:sldIdLst>
    <p:sldId id="257" r:id="rId6"/>
    <p:sldId id="454" r:id="rId7"/>
    <p:sldId id="455" r:id="rId8"/>
    <p:sldId id="446" r:id="rId9"/>
    <p:sldId id="456" r:id="rId10"/>
    <p:sldId id="458" r:id="rId11"/>
    <p:sldId id="459" r:id="rId12"/>
    <p:sldId id="461" r:id="rId13"/>
    <p:sldId id="462" r:id="rId14"/>
    <p:sldId id="463" r:id="rId15"/>
    <p:sldId id="464" r:id="rId16"/>
    <p:sldId id="465" r:id="rId17"/>
    <p:sldId id="460" r:id="rId18"/>
    <p:sldId id="466" r:id="rId19"/>
    <p:sldId id="467" r:id="rId20"/>
    <p:sldId id="468" r:id="rId21"/>
    <p:sldId id="469" r:id="rId22"/>
    <p:sldId id="429" r:id="rId23"/>
  </p:sldIdLst>
  <p:sldSz cx="12192000" cy="6858000"/>
  <p:notesSz cx="6858000" cy="9144000"/>
  <p:embeddedFontLst>
    <p:embeddedFont>
      <p:font typeface="Tahoma" panose="020B0604030504040204" pitchFamily="34" charset="0"/>
      <p:regular r:id="rId25"/>
      <p:bold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Proxima Nova Black" panose="02000506030000020004" pitchFamily="2" charset="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1C61"/>
    <a:srgbClr val="C00000"/>
    <a:srgbClr val="11EF26"/>
    <a:srgbClr val="4E5FAB"/>
    <a:srgbClr val="939DCC"/>
    <a:srgbClr val="0000FF"/>
    <a:srgbClr val="B6A8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9" autoAdjust="0"/>
    <p:restoredTop sz="79058" autoAdjust="0"/>
  </p:normalViewPr>
  <p:slideViewPr>
    <p:cSldViewPr snapToGrid="0">
      <p:cViewPr varScale="1">
        <p:scale>
          <a:sx n="54" d="100"/>
          <a:sy n="54" d="100"/>
        </p:scale>
        <p:origin x="13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34884-B58E-4773-99F0-AEFED769B60F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B5130C-CD7A-473B-88EE-0472A62D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0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5130C-CD7A-473B-88EE-0472A62D1A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86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baseline="0" dirty="0"/>
          </a:p>
          <a:p>
            <a:endParaRPr lang="uk-U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3395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63636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32529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86287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98417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15564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7783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E32B-5B86-4BB5-B922-A369806737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46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uk-U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4947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92132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E32B-5B86-4BB5-B922-A369806737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21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90491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80013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3573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45603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04648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DARK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57075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-PHOTO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57400"/>
            <a:ext cx="12192000" cy="480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2739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02025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-PHOTO-RIGH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</a:t>
            </a:r>
            <a:r>
              <a:rPr lang="uk-UA" dirty="0"/>
              <a:t> С</a:t>
            </a:r>
            <a:r>
              <a:rPr lang="en-US" dirty="0"/>
              <a:t>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3734514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CHAR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685435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EF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4022539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362858" y="1233493"/>
            <a:ext cx="11494709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62859" y="343778"/>
            <a:ext cx="1156561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11890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4242457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2667753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189386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0168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DAR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9664868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4196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68973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IDETEXT-PROCES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77043"/>
            <a:ext cx="7124700" cy="2051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77043"/>
            <a:ext cx="3467100" cy="205195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917664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13586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530950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7505429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70134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 userDrawn="1"/>
        </p:nvCxnSpPr>
        <p:spPr>
          <a:xfrm>
            <a:off x="2700337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4896259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709218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928810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28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47481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3360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39324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82544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74876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</p:spTree>
    <p:extLst>
      <p:ext uri="{BB962C8B-B14F-4D97-AF65-F5344CB8AC3E}">
        <p14:creationId xmlns:p14="http://schemas.microsoft.com/office/powerpoint/2010/main" val="11286899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42787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-PHOTO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57400"/>
            <a:ext cx="12192000" cy="4800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855464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5590467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-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</a:t>
            </a:r>
            <a:r>
              <a:rPr lang="uk-UA" dirty="0"/>
              <a:t> С</a:t>
            </a:r>
            <a:r>
              <a:rPr lang="en-US" dirty="0"/>
              <a:t>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1780709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CHAR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921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4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546376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362858" y="1233493"/>
            <a:ext cx="11494709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62859" y="343778"/>
            <a:ext cx="1156561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231220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14400"/>
          </a:xfrm>
        </p:spPr>
        <p:txBody>
          <a:bodyPr>
            <a:normAutofit/>
          </a:bodyPr>
          <a:lstStyle>
            <a:lvl1pPr algn="ctr">
              <a:defRPr lang="en-US" sz="4000" b="1" kern="1200" dirty="0">
                <a:solidFill>
                  <a:srgbClr val="32469A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09600" y="1447801"/>
            <a:ext cx="10972800" cy="452596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83375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9440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2202" y="1233488"/>
            <a:ext cx="11355761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11" name="Content Placeholder 4"/>
          <p:cNvSpPr>
            <a:spLocks noGrp="1"/>
          </p:cNvSpPr>
          <p:nvPr>
            <p:ph sz="half" idx="10" hasCustomPrompt="1"/>
          </p:nvPr>
        </p:nvSpPr>
        <p:spPr>
          <a:xfrm>
            <a:off x="412200" y="2034652"/>
            <a:ext cx="11352277" cy="4351338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  <a:p>
            <a:pPr lvl="4"/>
            <a:r>
              <a:rPr lang="en-US" dirty="0"/>
              <a:t>Fifth level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186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77726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60443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0788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IDETEXT-PROCES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77043"/>
            <a:ext cx="7124700" cy="2051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77043"/>
            <a:ext cx="3467100" cy="205195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917664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13586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5309508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7505429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701348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 userDrawn="1"/>
        </p:nvCxnSpPr>
        <p:spPr>
          <a:xfrm>
            <a:off x="2700337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4896259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709218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928810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28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47481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3360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39324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82544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62363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986282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RIGH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3376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385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2" r:id="rId3"/>
    <p:sldLayoutId id="2147483654" r:id="rId4"/>
    <p:sldLayoutId id="2147483657" r:id="rId5"/>
    <p:sldLayoutId id="2147483661" r:id="rId6"/>
    <p:sldLayoutId id="2147483663" r:id="rId7"/>
    <p:sldLayoutId id="2147483665" r:id="rId8"/>
    <p:sldLayoutId id="2147483667" r:id="rId9"/>
    <p:sldLayoutId id="2147483670" r:id="rId10"/>
    <p:sldLayoutId id="2147483669" r:id="rId11"/>
    <p:sldLayoutId id="2147483671" r:id="rId12"/>
    <p:sldLayoutId id="2147483672" r:id="rId13"/>
    <p:sldLayoutId id="2147483673" r:id="rId14"/>
    <p:sldLayoutId id="214748369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7248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864" userDrawn="1">
          <p15:clr>
            <a:srgbClr val="F26B43"/>
          </p15:clr>
        </p15:guide>
        <p15:guide id="7" orient="horz" pos="3456" userDrawn="1">
          <p15:clr>
            <a:srgbClr val="F26B43"/>
          </p15:clr>
        </p15:guide>
        <p15:guide id="8" orient="horz" pos="3888" userDrawn="1">
          <p15:clr>
            <a:srgbClr val="F26B43"/>
          </p15:clr>
        </p15:guide>
        <p15:guide id="9" pos="1680" userDrawn="1">
          <p15:clr>
            <a:srgbClr val="F26B43"/>
          </p15:clr>
        </p15:guide>
        <p15:guide id="10" pos="1824" userDrawn="1">
          <p15:clr>
            <a:srgbClr val="F26B43"/>
          </p15:clr>
        </p15:guide>
        <p15:guide id="11" pos="2616" userDrawn="1">
          <p15:clr>
            <a:srgbClr val="F26B43"/>
          </p15:clr>
        </p15:guide>
        <p15:guide id="12" pos="3072" userDrawn="1">
          <p15:clr>
            <a:srgbClr val="F26B43"/>
          </p15:clr>
        </p15:guide>
        <p15:guide id="13" pos="2760" userDrawn="1">
          <p15:clr>
            <a:srgbClr val="F26B43"/>
          </p15:clr>
        </p15:guide>
        <p15:guide id="14" pos="3216" userDrawn="1">
          <p15:clr>
            <a:srgbClr val="F26B43"/>
          </p15:clr>
        </p15:guide>
        <p15:guide id="15" pos="4464" userDrawn="1">
          <p15:clr>
            <a:srgbClr val="F26B43"/>
          </p15:clr>
        </p15:guide>
        <p15:guide id="16" pos="4608" userDrawn="1">
          <p15:clr>
            <a:srgbClr val="F26B43"/>
          </p15:clr>
        </p15:guide>
        <p15:guide id="17" pos="4920" userDrawn="1">
          <p15:clr>
            <a:srgbClr val="F26B43"/>
          </p15:clr>
        </p15:guide>
        <p15:guide id="18" pos="5064" userDrawn="1">
          <p15:clr>
            <a:srgbClr val="F26B43"/>
          </p15:clr>
        </p15:guide>
        <p15:guide id="19" pos="5856" userDrawn="1">
          <p15:clr>
            <a:srgbClr val="F26B43"/>
          </p15:clr>
        </p15:guide>
        <p15:guide id="20" pos="6000" userDrawn="1">
          <p15:clr>
            <a:srgbClr val="F26B43"/>
          </p15:clr>
        </p15:guide>
        <p15:guide id="21" orient="horz" pos="1296" userDrawn="1">
          <p15:clr>
            <a:srgbClr val="F26B43"/>
          </p15:clr>
        </p15:guide>
        <p15:guide id="22" orient="horz" pos="1728" userDrawn="1">
          <p15:clr>
            <a:srgbClr val="F26B43"/>
          </p15:clr>
        </p15:guide>
        <p15:guide id="23" pos="3768" userDrawn="1">
          <p15:clr>
            <a:srgbClr val="F26B43"/>
          </p15:clr>
        </p15:guide>
        <p15:guide id="24" pos="391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9959145" y="5906728"/>
            <a:ext cx="1547053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64" r:id="rId7"/>
    <p:sldLayoutId id="2147483666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91" r:id="rId15"/>
    <p:sldLayoutId id="2147483692" r:id="rId16"/>
    <p:sldLayoutId id="2147483693" r:id="rId17"/>
    <p:sldLayoutId id="214748369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500" dirty="0" smtClean="0"/>
              <a:t>PYTHON </a:t>
            </a:r>
            <a:r>
              <a:rPr lang="en-US" sz="9500" dirty="0"/>
              <a:t>CORE</a:t>
            </a:r>
            <a:br>
              <a:rPr lang="en-US" sz="9500" dirty="0"/>
            </a:br>
            <a:r>
              <a:rPr lang="en-US" sz="9500" dirty="0" smtClean="0"/>
              <a:t>FUNCTION</a:t>
            </a:r>
            <a:endParaRPr lang="en-US" sz="95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85800" y="5915025"/>
            <a:ext cx="3467100" cy="295275"/>
          </a:xfrm>
        </p:spPr>
        <p:txBody>
          <a:bodyPr/>
          <a:lstStyle/>
          <a:p>
            <a:r>
              <a:rPr lang="en-US" dirty="0" smtClean="0"/>
              <a:t>by Liubov Koliasa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56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70348" y="1364117"/>
            <a:ext cx="5948613" cy="4633912"/>
          </a:xfrm>
          <a:ln>
            <a:noFill/>
          </a:ln>
        </p:spPr>
        <p:txBody>
          <a:bodyPr>
            <a:normAutofit fontScale="92500" lnSpcReduction="20000"/>
          </a:bodyPr>
          <a:lstStyle/>
          <a:p>
            <a:r>
              <a:rPr lang="en-US" dirty="0"/>
              <a:t>def </a:t>
            </a:r>
            <a:r>
              <a:rPr lang="en-US" dirty="0" err="1"/>
              <a:t>print_info</a:t>
            </a:r>
            <a:r>
              <a:rPr lang="en-US" dirty="0"/>
              <a:t>(name, age):</a:t>
            </a:r>
          </a:p>
          <a:p>
            <a:r>
              <a:rPr lang="en-US" dirty="0"/>
              <a:t>    </a:t>
            </a:r>
            <a:r>
              <a:rPr lang="en-US" dirty="0" smtClean="0"/>
              <a:t>print("Name</a:t>
            </a:r>
            <a:r>
              <a:rPr lang="en-US" dirty="0"/>
              <a:t>: ", </a:t>
            </a:r>
            <a:r>
              <a:rPr lang="en-US" dirty="0" smtClean="0"/>
              <a:t>name)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smtClean="0"/>
              <a:t>print("Age</a:t>
            </a:r>
            <a:r>
              <a:rPr lang="en-US" dirty="0"/>
              <a:t>: ", </a:t>
            </a:r>
            <a:r>
              <a:rPr lang="en-US" dirty="0" smtClean="0"/>
              <a:t>age)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print_info</a:t>
            </a:r>
            <a:r>
              <a:rPr lang="en-US" dirty="0"/>
              <a:t>(age=30, name="Alex")</a:t>
            </a:r>
          </a:p>
          <a:p>
            <a:r>
              <a:rPr lang="en-US" dirty="0" smtClean="0"/>
              <a:t>print</a:t>
            </a:r>
            <a:r>
              <a:rPr lang="uk-UA" dirty="0" smtClean="0"/>
              <a:t>(</a:t>
            </a:r>
            <a:r>
              <a:rPr lang="en-US" dirty="0" smtClean="0"/>
              <a:t>"-" </a:t>
            </a:r>
            <a:r>
              <a:rPr lang="en-US" dirty="0"/>
              <a:t>* </a:t>
            </a:r>
            <a:r>
              <a:rPr lang="en-US" dirty="0" smtClean="0"/>
              <a:t>10</a:t>
            </a:r>
            <a:r>
              <a:rPr lang="uk-UA" dirty="0" smtClean="0"/>
              <a:t>)</a:t>
            </a:r>
            <a:endParaRPr lang="en-US" dirty="0"/>
          </a:p>
          <a:p>
            <a:r>
              <a:rPr lang="en-US" dirty="0" err="1"/>
              <a:t>print_info</a:t>
            </a:r>
            <a:r>
              <a:rPr lang="en-US" dirty="0"/>
              <a:t>(30, "Alex")</a:t>
            </a:r>
            <a:endParaRPr lang="uk-UA" dirty="0"/>
          </a:p>
          <a:p>
            <a:endParaRPr lang="en-US" dirty="0"/>
          </a:p>
          <a:p>
            <a:r>
              <a:rPr lang="en-US" dirty="0"/>
              <a:t>&gt;&gt; Name:  Alex</a:t>
            </a:r>
          </a:p>
          <a:p>
            <a:r>
              <a:rPr lang="en-US" dirty="0"/>
              <a:t>&gt;&gt; Age:  30</a:t>
            </a:r>
          </a:p>
          <a:p>
            <a:r>
              <a:rPr lang="en-US" dirty="0"/>
              <a:t>&gt;&gt; ----------</a:t>
            </a:r>
          </a:p>
          <a:p>
            <a:r>
              <a:rPr lang="en-US" dirty="0"/>
              <a:t>&gt;&gt; Name:  30</a:t>
            </a:r>
          </a:p>
          <a:p>
            <a:r>
              <a:rPr lang="en-US" dirty="0"/>
              <a:t>&gt;&gt; Age:  </a:t>
            </a:r>
            <a:r>
              <a:rPr lang="en-US" dirty="0" smtClean="0"/>
              <a:t>Alex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 arguments</a:t>
            </a:r>
          </a:p>
        </p:txBody>
      </p:sp>
    </p:spTree>
    <p:extLst>
      <p:ext uri="{BB962C8B-B14F-4D97-AF65-F5344CB8AC3E}">
        <p14:creationId xmlns:p14="http://schemas.microsoft.com/office/powerpoint/2010/main" val="102444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74110" y="1257239"/>
            <a:ext cx="6981766" cy="463391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def </a:t>
            </a:r>
            <a:r>
              <a:rPr lang="en-US" dirty="0" err="1"/>
              <a:t>print_info</a:t>
            </a:r>
            <a:r>
              <a:rPr lang="en-US" dirty="0"/>
              <a:t>(name, age=18):</a:t>
            </a:r>
          </a:p>
          <a:p>
            <a:r>
              <a:rPr lang="en-US" dirty="0"/>
              <a:t>    </a:t>
            </a:r>
            <a:r>
              <a:rPr lang="en-US" dirty="0" smtClean="0"/>
              <a:t>print("Name</a:t>
            </a:r>
            <a:r>
              <a:rPr lang="en-US" dirty="0"/>
              <a:t>: ", </a:t>
            </a:r>
            <a:r>
              <a:rPr lang="en-US" dirty="0" smtClean="0"/>
              <a:t>name)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smtClean="0"/>
              <a:t>print("</a:t>
            </a:r>
            <a:r>
              <a:rPr lang="en-US" dirty="0"/>
              <a:t>Age: ", </a:t>
            </a:r>
            <a:r>
              <a:rPr lang="en-US" dirty="0" smtClean="0"/>
              <a:t>age)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print_info</a:t>
            </a:r>
            <a:r>
              <a:rPr lang="en-US" dirty="0"/>
              <a:t>("Alex")</a:t>
            </a:r>
          </a:p>
          <a:p>
            <a:r>
              <a:rPr lang="en-US" dirty="0" smtClean="0"/>
              <a:t>Print</a:t>
            </a:r>
            <a:r>
              <a:rPr lang="uk-UA" dirty="0" smtClean="0"/>
              <a:t>(</a:t>
            </a:r>
            <a:r>
              <a:rPr lang="en-US" dirty="0" smtClean="0"/>
              <a:t>"-" </a:t>
            </a:r>
            <a:r>
              <a:rPr lang="en-US" dirty="0"/>
              <a:t>* </a:t>
            </a:r>
            <a:r>
              <a:rPr lang="en-US" dirty="0" smtClean="0"/>
              <a:t>10</a:t>
            </a:r>
            <a:r>
              <a:rPr lang="uk-UA" dirty="0" smtClean="0"/>
              <a:t>)</a:t>
            </a:r>
            <a:endParaRPr lang="en-US" dirty="0"/>
          </a:p>
          <a:p>
            <a:r>
              <a:rPr lang="en-US" dirty="0" err="1"/>
              <a:t>print_info</a:t>
            </a:r>
            <a:r>
              <a:rPr lang="en-US" dirty="0"/>
              <a:t>("</a:t>
            </a:r>
            <a:r>
              <a:rPr lang="en-US" dirty="0" err="1"/>
              <a:t>Ogi</a:t>
            </a:r>
            <a:r>
              <a:rPr lang="en-US" dirty="0"/>
              <a:t>", 25)</a:t>
            </a:r>
          </a:p>
          <a:p>
            <a:endParaRPr lang="en-US" dirty="0"/>
          </a:p>
          <a:p>
            <a:r>
              <a:rPr lang="en-US" dirty="0"/>
              <a:t>&gt;&gt; Name:  Alex</a:t>
            </a:r>
          </a:p>
          <a:p>
            <a:r>
              <a:rPr lang="en-US" dirty="0"/>
              <a:t>&gt;&gt; Age:  18</a:t>
            </a:r>
          </a:p>
          <a:p>
            <a:r>
              <a:rPr lang="en-US" dirty="0"/>
              <a:t>&gt;&gt; ----------</a:t>
            </a:r>
          </a:p>
          <a:p>
            <a:r>
              <a:rPr lang="en-US" dirty="0"/>
              <a:t>&gt;&gt; Name:  </a:t>
            </a:r>
            <a:r>
              <a:rPr lang="en-US" dirty="0" err="1"/>
              <a:t>Ogi</a:t>
            </a:r>
            <a:endParaRPr lang="en-US" dirty="0"/>
          </a:p>
          <a:p>
            <a:r>
              <a:rPr lang="en-US" dirty="0"/>
              <a:t>&gt;&gt; Age:  25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arguments</a:t>
            </a:r>
          </a:p>
        </p:txBody>
      </p:sp>
    </p:spTree>
    <p:extLst>
      <p:ext uri="{BB962C8B-B14F-4D97-AF65-F5344CB8AC3E}">
        <p14:creationId xmlns:p14="http://schemas.microsoft.com/office/powerpoint/2010/main" val="18285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75346" y="1387868"/>
            <a:ext cx="5260339" cy="4538662"/>
          </a:xfrm>
        </p:spPr>
        <p:txBody>
          <a:bodyPr>
            <a:normAutofit/>
          </a:bodyPr>
          <a:lstStyle/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 smtClean="0"/>
              <a:t>print_numbers</a:t>
            </a:r>
            <a:r>
              <a:rPr lang="en-US" dirty="0" smtClean="0"/>
              <a:t>(</a:t>
            </a:r>
            <a:r>
              <a:rPr lang="en-US" dirty="0" err="1" smtClean="0"/>
              <a:t>arg</a:t>
            </a:r>
            <a:r>
              <a:rPr lang="en-US" dirty="0" smtClean="0"/>
              <a:t>, *</a:t>
            </a:r>
            <a:r>
              <a:rPr lang="en-US" dirty="0" err="1" smtClean="0"/>
              <a:t>vartuple</a:t>
            </a:r>
            <a:r>
              <a:rPr lang="en-US" dirty="0" smtClean="0"/>
              <a:t>):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smtClean="0"/>
              <a:t>print("</a:t>
            </a:r>
            <a:r>
              <a:rPr lang="en-US" dirty="0" err="1"/>
              <a:t>arg</a:t>
            </a:r>
            <a:r>
              <a:rPr lang="en-US" dirty="0"/>
              <a:t>: ")</a:t>
            </a:r>
          </a:p>
          <a:p>
            <a:r>
              <a:rPr lang="en-US" dirty="0"/>
              <a:t>    </a:t>
            </a:r>
            <a:r>
              <a:rPr lang="en-US" dirty="0" smtClean="0"/>
              <a:t>print(</a:t>
            </a:r>
            <a:r>
              <a:rPr lang="en-US" dirty="0" err="1" smtClean="0"/>
              <a:t>arg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smtClean="0"/>
              <a:t>print("</a:t>
            </a:r>
            <a:r>
              <a:rPr lang="en-US" dirty="0" err="1" smtClean="0"/>
              <a:t>vartuple</a:t>
            </a:r>
            <a:r>
              <a:rPr lang="en-US" dirty="0"/>
              <a:t>: ")</a:t>
            </a:r>
          </a:p>
          <a:p>
            <a:r>
              <a:rPr lang="en-US" dirty="0"/>
              <a:t>    for </a:t>
            </a:r>
            <a:r>
              <a:rPr lang="en-US" dirty="0" err="1"/>
              <a:t>var</a:t>
            </a:r>
            <a:r>
              <a:rPr lang="en-US" dirty="0"/>
              <a:t> in </a:t>
            </a:r>
            <a:r>
              <a:rPr lang="en-US" dirty="0" err="1"/>
              <a:t>vartuple</a:t>
            </a:r>
            <a:r>
              <a:rPr lang="en-US" dirty="0"/>
              <a:t>:</a:t>
            </a:r>
          </a:p>
          <a:p>
            <a:r>
              <a:rPr lang="en-US" dirty="0"/>
              <a:t>        </a:t>
            </a:r>
            <a:r>
              <a:rPr lang="en-US" dirty="0" smtClean="0"/>
              <a:t>print(</a:t>
            </a:r>
            <a:r>
              <a:rPr lang="en-US" dirty="0" err="1" smtClean="0"/>
              <a:t>var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print_numbers</a:t>
            </a:r>
            <a:r>
              <a:rPr lang="en-US" dirty="0"/>
              <a:t>(10)</a:t>
            </a:r>
          </a:p>
          <a:p>
            <a:r>
              <a:rPr lang="en-US" dirty="0"/>
              <a:t>p</a:t>
            </a:r>
            <a:r>
              <a:rPr lang="en-US" dirty="0" smtClean="0"/>
              <a:t>rint</a:t>
            </a:r>
            <a:r>
              <a:rPr lang="uk-UA" dirty="0" smtClean="0"/>
              <a:t>(</a:t>
            </a:r>
            <a:r>
              <a:rPr lang="en-US" dirty="0" smtClean="0"/>
              <a:t>"-" </a:t>
            </a:r>
            <a:r>
              <a:rPr lang="en-US" dirty="0"/>
              <a:t>* </a:t>
            </a:r>
            <a:r>
              <a:rPr lang="en-US" dirty="0" smtClean="0"/>
              <a:t>10</a:t>
            </a:r>
            <a:r>
              <a:rPr lang="uk-UA" dirty="0" smtClean="0"/>
              <a:t>)</a:t>
            </a:r>
            <a:endParaRPr lang="en-US" dirty="0"/>
          </a:p>
          <a:p>
            <a:r>
              <a:rPr lang="en-US" dirty="0" err="1"/>
              <a:t>print_numbers</a:t>
            </a:r>
            <a:r>
              <a:rPr lang="en-US" dirty="0"/>
              <a:t>(70, 60, 50, 40)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Variable-length arguments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7592043" y="1797443"/>
            <a:ext cx="4098925" cy="3719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&gt;&gt; </a:t>
            </a:r>
            <a:r>
              <a:rPr lang="en-US" dirty="0" err="1"/>
              <a:t>arg</a:t>
            </a:r>
            <a:r>
              <a:rPr lang="en-US" dirty="0"/>
              <a:t>: </a:t>
            </a:r>
          </a:p>
          <a:p>
            <a:r>
              <a:rPr lang="en-US" dirty="0"/>
              <a:t>&gt;&gt; 10</a:t>
            </a:r>
          </a:p>
          <a:p>
            <a:r>
              <a:rPr lang="en-US" dirty="0"/>
              <a:t>&gt;&gt; </a:t>
            </a:r>
            <a:r>
              <a:rPr lang="en-US" dirty="0" err="1"/>
              <a:t>vartuple</a:t>
            </a:r>
            <a:r>
              <a:rPr lang="en-US" dirty="0"/>
              <a:t>: </a:t>
            </a:r>
          </a:p>
          <a:p>
            <a:r>
              <a:rPr lang="en-US" dirty="0"/>
              <a:t>&gt;&gt; ----------</a:t>
            </a:r>
          </a:p>
          <a:p>
            <a:r>
              <a:rPr lang="en-US" dirty="0"/>
              <a:t>&gt;&gt; </a:t>
            </a:r>
            <a:r>
              <a:rPr lang="en-US" dirty="0" err="1"/>
              <a:t>arg</a:t>
            </a:r>
            <a:r>
              <a:rPr lang="en-US" dirty="0"/>
              <a:t>: </a:t>
            </a:r>
          </a:p>
          <a:p>
            <a:r>
              <a:rPr lang="en-US" dirty="0"/>
              <a:t>&gt;&gt; 70</a:t>
            </a:r>
          </a:p>
          <a:p>
            <a:r>
              <a:rPr lang="en-US" dirty="0"/>
              <a:t>&gt;&gt; </a:t>
            </a:r>
            <a:r>
              <a:rPr lang="en-US" dirty="0" err="1"/>
              <a:t>vartuple</a:t>
            </a:r>
            <a:r>
              <a:rPr lang="en-US" dirty="0"/>
              <a:t>: </a:t>
            </a:r>
          </a:p>
          <a:p>
            <a:r>
              <a:rPr lang="en-US" dirty="0"/>
              <a:t>&gt;&gt; 60 </a:t>
            </a:r>
            <a:endParaRPr lang="en-US" dirty="0" smtClean="0"/>
          </a:p>
          <a:p>
            <a:r>
              <a:rPr lang="en-US" dirty="0" smtClean="0"/>
              <a:t>&gt;&gt; 50 </a:t>
            </a:r>
          </a:p>
          <a:p>
            <a:r>
              <a:rPr lang="en-US" dirty="0" smtClean="0"/>
              <a:t>&gt;&gt; 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2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6561" y="869748"/>
            <a:ext cx="11513504" cy="4978602"/>
          </a:xfrm>
        </p:spPr>
        <p:txBody>
          <a:bodyPr>
            <a:normAutofit/>
          </a:bodyPr>
          <a:lstStyle/>
          <a:p>
            <a:r>
              <a:rPr lang="en-US" dirty="0"/>
              <a:t>Scope of a variable is the portion of a program where the variable is recognized. Parameters and variables defined inside a function is not visible from outside. Hence, they have a </a:t>
            </a:r>
            <a:r>
              <a:rPr lang="en-US" b="1" dirty="0"/>
              <a:t>local scope</a:t>
            </a:r>
            <a:r>
              <a:rPr lang="en-US" dirty="0"/>
              <a:t>.</a:t>
            </a:r>
          </a:p>
          <a:p>
            <a:r>
              <a:rPr lang="en-US" dirty="0"/>
              <a:t>Lifetime of a variable is the period throughout which the variable exits in the memory. The lifetime of variables inside a function is as long as the function executes.</a:t>
            </a:r>
          </a:p>
          <a:p>
            <a:r>
              <a:rPr lang="en-US" dirty="0"/>
              <a:t>They are destroyed once we return from the function. Hence, a function does not remember the value of a variable from its previous calls</a:t>
            </a:r>
            <a:r>
              <a:rPr lang="en-US" dirty="0" smtClean="0"/>
              <a:t>.</a:t>
            </a:r>
          </a:p>
          <a:p>
            <a:r>
              <a:rPr lang="en-US" dirty="0" err="1" smtClean="0">
                <a:solidFill>
                  <a:schemeClr val="accent6"/>
                </a:solidFill>
              </a:rPr>
              <a:t>def</a:t>
            </a:r>
            <a:r>
              <a:rPr lang="en-US" dirty="0" smtClean="0"/>
              <a:t> </a:t>
            </a:r>
            <a:r>
              <a:rPr lang="en-US" dirty="0" err="1" smtClean="0"/>
              <a:t>scope_func</a:t>
            </a:r>
            <a:r>
              <a:rPr lang="en-US" dirty="0" smtClean="0"/>
              <a:t>():	</a:t>
            </a:r>
          </a:p>
          <a:p>
            <a:r>
              <a:rPr lang="en-US" dirty="0" smtClean="0"/>
              <a:t>    x </a:t>
            </a:r>
            <a:r>
              <a:rPr lang="en-US" dirty="0"/>
              <a:t>= 10	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6"/>
                </a:solidFill>
              </a:rPr>
              <a:t>print</a:t>
            </a:r>
            <a:r>
              <a:rPr lang="en-US" dirty="0"/>
              <a:t>(</a:t>
            </a:r>
            <a:r>
              <a:rPr lang="en-US" dirty="0">
                <a:solidFill>
                  <a:srgbClr val="DE1C61"/>
                </a:solidFill>
              </a:rPr>
              <a:t>"Value inside function</a:t>
            </a:r>
            <a:r>
              <a:rPr lang="en-US" dirty="0" smtClean="0">
                <a:solidFill>
                  <a:srgbClr val="DE1C61"/>
                </a:solidFill>
              </a:rPr>
              <a:t>:"</a:t>
            </a:r>
            <a:r>
              <a:rPr lang="en-US" dirty="0" smtClean="0"/>
              <a:t>, x)</a:t>
            </a:r>
          </a:p>
          <a:p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smtClean="0"/>
              <a:t>20</a:t>
            </a:r>
          </a:p>
          <a:p>
            <a:r>
              <a:rPr lang="en-US" dirty="0" err="1" smtClean="0"/>
              <a:t>scope_func</a:t>
            </a:r>
            <a:r>
              <a:rPr lang="en-US" dirty="0" smtClean="0"/>
              <a:t>()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print</a:t>
            </a:r>
            <a:r>
              <a:rPr lang="en-US" dirty="0"/>
              <a:t>(</a:t>
            </a:r>
            <a:r>
              <a:rPr lang="en-US" dirty="0">
                <a:solidFill>
                  <a:srgbClr val="DE1C61"/>
                </a:solidFill>
              </a:rPr>
              <a:t>"Value outside function</a:t>
            </a:r>
            <a:r>
              <a:rPr lang="en-US" dirty="0" smtClean="0">
                <a:solidFill>
                  <a:srgbClr val="DE1C61"/>
                </a:solidFill>
              </a:rPr>
              <a:t>:"</a:t>
            </a:r>
            <a:r>
              <a:rPr lang="en-US" dirty="0" smtClean="0"/>
              <a:t>, x)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and Lifetime of variables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995965" y="5105496"/>
            <a:ext cx="588264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&gt;&gt;&gt; </a:t>
            </a:r>
            <a:r>
              <a:rPr lang="en-US" dirty="0"/>
              <a:t>Value inside function: </a:t>
            </a:r>
            <a:r>
              <a:rPr lang="en-US" dirty="0" smtClean="0"/>
              <a:t>10</a:t>
            </a:r>
          </a:p>
          <a:p>
            <a:r>
              <a:rPr lang="en-US" dirty="0" smtClean="0"/>
              <a:t>&gt;&gt;&gt; Value </a:t>
            </a:r>
            <a:r>
              <a:rPr lang="en-US" dirty="0"/>
              <a:t>outside function: </a:t>
            </a:r>
            <a:r>
              <a:rPr lang="en-US" dirty="0" smtClean="0"/>
              <a:t>20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9625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63470" y="1316615"/>
            <a:ext cx="11513504" cy="46148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total = 0  # This is global variable.</a:t>
            </a:r>
          </a:p>
          <a:p>
            <a:endParaRPr lang="en-US" dirty="0"/>
          </a:p>
          <a:p>
            <a:r>
              <a:rPr lang="en-US" dirty="0"/>
              <a:t>def </a:t>
            </a:r>
            <a:r>
              <a:rPr lang="en-US" dirty="0" err="1"/>
              <a:t>my_sum</a:t>
            </a:r>
            <a:r>
              <a:rPr lang="en-US" dirty="0"/>
              <a:t>(arg1, arg2):</a:t>
            </a:r>
          </a:p>
          <a:p>
            <a:r>
              <a:rPr lang="en-US" dirty="0"/>
              <a:t>    total = arg1 + arg2  # Here total is local variable.</a:t>
            </a:r>
          </a:p>
          <a:p>
            <a:r>
              <a:rPr lang="en-US" dirty="0"/>
              <a:t>    </a:t>
            </a:r>
            <a:r>
              <a:rPr lang="en-US" dirty="0" smtClean="0"/>
              <a:t>print("Inside </a:t>
            </a:r>
            <a:r>
              <a:rPr lang="en-US" dirty="0"/>
              <a:t>the function local total : ", </a:t>
            </a:r>
            <a:r>
              <a:rPr lang="en-US" dirty="0" smtClean="0"/>
              <a:t>total)</a:t>
            </a:r>
            <a:endParaRPr lang="en-US" dirty="0"/>
          </a:p>
          <a:p>
            <a:r>
              <a:rPr lang="en-US" dirty="0"/>
              <a:t>    return total</a:t>
            </a:r>
          </a:p>
          <a:p>
            <a:endParaRPr lang="en-US" dirty="0"/>
          </a:p>
          <a:p>
            <a:r>
              <a:rPr lang="en-US" dirty="0" err="1" smtClean="0"/>
              <a:t>my_sum</a:t>
            </a:r>
            <a:r>
              <a:rPr lang="en-US" dirty="0" smtClean="0"/>
              <a:t>(10</a:t>
            </a:r>
            <a:r>
              <a:rPr lang="en-US" dirty="0"/>
              <a:t>, 20)</a:t>
            </a:r>
          </a:p>
          <a:p>
            <a:r>
              <a:rPr lang="en-US" dirty="0"/>
              <a:t>p</a:t>
            </a:r>
            <a:r>
              <a:rPr lang="en-US" dirty="0" smtClean="0"/>
              <a:t>rint("Outside </a:t>
            </a:r>
            <a:r>
              <a:rPr lang="en-US" dirty="0"/>
              <a:t>the function global total : ", </a:t>
            </a:r>
            <a:r>
              <a:rPr lang="en-US" dirty="0" smtClean="0"/>
              <a:t>total)</a:t>
            </a:r>
            <a:endParaRPr lang="en-US" dirty="0"/>
          </a:p>
          <a:p>
            <a:endParaRPr lang="en-US" dirty="0"/>
          </a:p>
          <a:p>
            <a:r>
              <a:rPr lang="en-US" dirty="0"/>
              <a:t>&gt;&gt; Inside the function local total :  30</a:t>
            </a:r>
          </a:p>
          <a:p>
            <a:r>
              <a:rPr lang="en-US" dirty="0" smtClean="0"/>
              <a:t>&gt;&gt; </a:t>
            </a:r>
            <a:r>
              <a:rPr lang="en-US" dirty="0"/>
              <a:t>Outside the function global total :  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vs. Local variables</a:t>
            </a:r>
          </a:p>
        </p:txBody>
      </p:sp>
    </p:spTree>
    <p:extLst>
      <p:ext uri="{BB962C8B-B14F-4D97-AF65-F5344CB8AC3E}">
        <p14:creationId xmlns:p14="http://schemas.microsoft.com/office/powerpoint/2010/main" val="209681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6561" y="1233489"/>
            <a:ext cx="11513504" cy="1022032"/>
          </a:xfrm>
        </p:spPr>
        <p:txBody>
          <a:bodyPr/>
          <a:lstStyle/>
          <a:p>
            <a:r>
              <a:rPr lang="en-US" dirty="0"/>
              <a:t>We know that in Python, a function can call other functions. It is even possible for the function to call itself. These type of construct are termed as </a:t>
            </a:r>
            <a:r>
              <a:rPr lang="en-US" b="1" dirty="0"/>
              <a:t>recursive functions</a:t>
            </a:r>
            <a:r>
              <a:rPr lang="en-US" dirty="0" smtClean="0"/>
              <a:t>.</a:t>
            </a:r>
          </a:p>
          <a:p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Recursive Function</a:t>
            </a:r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548640" y="3334128"/>
            <a:ext cx="8595360" cy="147732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b="1" dirty="0" err="1"/>
              <a:t>calc_factorial</a:t>
            </a:r>
            <a:r>
              <a:rPr lang="en-US" dirty="0"/>
              <a:t>(x):    </a:t>
            </a:r>
            <a:endParaRPr lang="en-US" dirty="0" smtClean="0"/>
          </a:p>
          <a:p>
            <a:r>
              <a:rPr lang="en-US" dirty="0" smtClean="0"/>
              <a:t>	if </a:t>
            </a:r>
            <a:r>
              <a:rPr lang="en-US" dirty="0"/>
              <a:t>x == </a:t>
            </a:r>
            <a:r>
              <a:rPr lang="en-US" dirty="0" smtClean="0"/>
              <a:t>1 or x==0:</a:t>
            </a:r>
          </a:p>
          <a:p>
            <a:r>
              <a:rPr lang="en-US" dirty="0"/>
              <a:t>	</a:t>
            </a:r>
            <a:r>
              <a:rPr lang="en-US" dirty="0" smtClean="0"/>
              <a:t>        </a:t>
            </a:r>
            <a:r>
              <a:rPr lang="en-US" dirty="0"/>
              <a:t>return 1  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else:</a:t>
            </a:r>
          </a:p>
          <a:p>
            <a:r>
              <a:rPr lang="en-US" dirty="0"/>
              <a:t>	</a:t>
            </a:r>
            <a:r>
              <a:rPr lang="en-US" dirty="0" smtClean="0"/>
              <a:t>        </a:t>
            </a:r>
            <a:r>
              <a:rPr lang="en-US" dirty="0"/>
              <a:t>return </a:t>
            </a:r>
            <a:r>
              <a:rPr lang="en-US" dirty="0" smtClean="0"/>
              <a:t>x </a:t>
            </a:r>
            <a:r>
              <a:rPr lang="en-US" dirty="0"/>
              <a:t>* </a:t>
            </a:r>
            <a:r>
              <a:rPr lang="en-US" b="1" dirty="0" err="1"/>
              <a:t>calc_factorial</a:t>
            </a:r>
            <a:r>
              <a:rPr lang="en-US" dirty="0"/>
              <a:t>(x-1</a:t>
            </a:r>
            <a:r>
              <a:rPr lang="en-US" dirty="0" smtClean="0"/>
              <a:t>)</a:t>
            </a:r>
            <a:r>
              <a:rPr lang="en-US" dirty="0"/>
              <a:t>	</a:t>
            </a:r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548640" y="2471659"/>
            <a:ext cx="9672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Factorial </a:t>
            </a:r>
            <a:r>
              <a:rPr lang="en-US" dirty="0"/>
              <a:t>of a number is the product of all the integers from 1 to that number.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example, the factorial of 6 (denoted as 6!) is 1*2*3*4*5*6 = 720</a:t>
            </a:r>
          </a:p>
        </p:txBody>
      </p:sp>
    </p:spTree>
    <p:extLst>
      <p:ext uri="{BB962C8B-B14F-4D97-AF65-F5344CB8AC3E}">
        <p14:creationId xmlns:p14="http://schemas.microsoft.com/office/powerpoint/2010/main" val="400186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6561" y="1233489"/>
            <a:ext cx="11513504" cy="14182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</a:t>
            </a:r>
            <a:r>
              <a:rPr lang="en-US" dirty="0" smtClean="0"/>
              <a:t>nonymous </a:t>
            </a:r>
            <a:r>
              <a:rPr lang="en-US" dirty="0"/>
              <a:t>function is a function that is defined without a name.</a:t>
            </a:r>
          </a:p>
          <a:p>
            <a:endParaRPr lang="en-US" dirty="0"/>
          </a:p>
          <a:p>
            <a:r>
              <a:rPr lang="en-US" b="1" dirty="0" err="1"/>
              <a:t>def</a:t>
            </a:r>
            <a:r>
              <a:rPr lang="en-US" dirty="0"/>
              <a:t> </a:t>
            </a:r>
            <a:r>
              <a:rPr lang="en-US" dirty="0" smtClean="0"/>
              <a:t>keyword – for define normal function. </a:t>
            </a:r>
          </a:p>
          <a:p>
            <a:r>
              <a:rPr lang="en-US" b="1" dirty="0" smtClean="0"/>
              <a:t>lambda</a:t>
            </a:r>
            <a:r>
              <a:rPr lang="en-US" dirty="0" smtClean="0"/>
              <a:t> keyword </a:t>
            </a:r>
            <a:r>
              <a:rPr lang="en-US" dirty="0"/>
              <a:t>- for define </a:t>
            </a:r>
            <a:r>
              <a:rPr lang="en-US" dirty="0" smtClean="0"/>
              <a:t>anonymous </a:t>
            </a:r>
            <a:r>
              <a:rPr lang="en-US" dirty="0"/>
              <a:t>functions.</a:t>
            </a:r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Anonymous/Lambda Function</a:t>
            </a:r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416560" y="3563908"/>
            <a:ext cx="3422027" cy="36933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/>
              <a:t>lambda </a:t>
            </a:r>
            <a:r>
              <a:rPr lang="en-US" dirty="0"/>
              <a:t>arguments</a:t>
            </a:r>
            <a:r>
              <a:rPr lang="en-US" b="1" dirty="0"/>
              <a:t>: </a:t>
            </a:r>
            <a:r>
              <a:rPr lang="en-US" dirty="0"/>
              <a:t>expression</a:t>
            </a:r>
            <a:endParaRPr lang="uk-UA" dirty="0"/>
          </a:p>
        </p:txBody>
      </p:sp>
      <p:sp>
        <p:nvSpPr>
          <p:cNvPr id="5" name="Rectangle 4"/>
          <p:cNvSpPr/>
          <p:nvPr/>
        </p:nvSpPr>
        <p:spPr>
          <a:xfrm>
            <a:off x="416560" y="3015501"/>
            <a:ext cx="2956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Syntax of Lambda Function</a:t>
            </a:r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6295141" y="3015501"/>
            <a:ext cx="3137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Example of Lambda Function</a:t>
            </a:r>
            <a:endParaRPr lang="uk-UA" dirty="0"/>
          </a:p>
        </p:txBody>
      </p:sp>
      <p:sp>
        <p:nvSpPr>
          <p:cNvPr id="7" name="Rectangle 6"/>
          <p:cNvSpPr/>
          <p:nvPr/>
        </p:nvSpPr>
        <p:spPr>
          <a:xfrm>
            <a:off x="416560" y="4474347"/>
            <a:ext cx="9519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! Lambda </a:t>
            </a:r>
            <a:r>
              <a:rPr lang="en-US" dirty="0"/>
              <a:t>functions can have </a:t>
            </a:r>
            <a:r>
              <a:rPr lang="en-US" b="1" dirty="0"/>
              <a:t>any number of arguments </a:t>
            </a:r>
            <a:r>
              <a:rPr lang="en-US" dirty="0"/>
              <a:t>but </a:t>
            </a:r>
            <a:r>
              <a:rPr lang="en-US" b="1" dirty="0"/>
              <a:t>only one expression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! The </a:t>
            </a:r>
            <a:r>
              <a:rPr lang="en-US" dirty="0"/>
              <a:t>expression is evaluated and returned. </a:t>
            </a:r>
            <a:endParaRPr lang="uk-UA" dirty="0"/>
          </a:p>
        </p:txBody>
      </p:sp>
      <p:sp>
        <p:nvSpPr>
          <p:cNvPr id="8" name="Rectangle 7"/>
          <p:cNvSpPr/>
          <p:nvPr/>
        </p:nvSpPr>
        <p:spPr>
          <a:xfrm>
            <a:off x="6295141" y="3479438"/>
            <a:ext cx="2888932" cy="646331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dirty="0"/>
              <a:t>double = </a:t>
            </a:r>
            <a:r>
              <a:rPr lang="fr-FR" b="1" dirty="0" smtClean="0"/>
              <a:t>lambda</a:t>
            </a:r>
            <a:r>
              <a:rPr lang="fr-FR" dirty="0" smtClean="0"/>
              <a:t> </a:t>
            </a:r>
            <a:r>
              <a:rPr lang="fr-FR" dirty="0"/>
              <a:t>x: x * </a:t>
            </a:r>
            <a:r>
              <a:rPr lang="fr-FR" dirty="0" smtClean="0"/>
              <a:t>2</a:t>
            </a:r>
          </a:p>
          <a:p>
            <a:r>
              <a:rPr lang="fr-FR" dirty="0" err="1" smtClean="0"/>
              <a:t>print</a:t>
            </a:r>
            <a:r>
              <a:rPr lang="fr-FR" dirty="0" smtClean="0"/>
              <a:t>(double(5</a:t>
            </a:r>
            <a:r>
              <a:rPr lang="fr-FR" dirty="0"/>
              <a:t>))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7874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08716" y="617406"/>
            <a:ext cx="11355761" cy="525970"/>
          </a:xfrm>
        </p:spPr>
        <p:txBody>
          <a:bodyPr/>
          <a:lstStyle/>
          <a:p>
            <a:r>
              <a:rPr lang="en-US" b="1" dirty="0" smtClean="0"/>
              <a:t>More questions ?</a:t>
            </a:r>
            <a:endParaRPr lang="uk-UA" dirty="0"/>
          </a:p>
        </p:txBody>
      </p:sp>
      <p:pic>
        <p:nvPicPr>
          <p:cNvPr id="2050" name="Picture 2" descr="Ð ÐµÐ·ÑÐ»ÑÑÐ°Ñ Ð¿Ð¾ÑÑÐºÑ Ð·Ð¾Ð±ÑÐ°Ð¶ÐµÐ½Ñ Ð·Ð° Ð·Ð°Ð¿Ð¸ÑÐ¾Ð¼ &quot;more quastion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97" y="1723260"/>
            <a:ext cx="5977998" cy="448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79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569F4D-0F18-4FF8-828A-0C3F2891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 FOR</a:t>
            </a:r>
            <a:br>
              <a:rPr lang="en-US" dirty="0" smtClean="0"/>
            </a:br>
            <a:r>
              <a:rPr lang="en-US" dirty="0" smtClean="0"/>
              <a:t>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48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22964" y="273302"/>
            <a:ext cx="11511915" cy="525970"/>
          </a:xfrm>
        </p:spPr>
        <p:txBody>
          <a:bodyPr/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2964" y="799272"/>
            <a:ext cx="1107300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 </a:t>
            </a:r>
            <a:r>
              <a:rPr lang="en-US" sz="2400" b="1" dirty="0"/>
              <a:t>function</a:t>
            </a:r>
            <a:r>
              <a:rPr lang="en-US" sz="2400" dirty="0"/>
              <a:t> is a block of organized, reusable code that is used to perform a single, related action. Functions provide better modularity for your application and a high degree of code reusing</a:t>
            </a:r>
            <a:r>
              <a:rPr lang="en-US" sz="2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As you already know, Python gives you many built-in functions like print(), etc. but you can also create your own functions. These functions are called user-defined functions.</a:t>
            </a:r>
            <a:endParaRPr lang="en-US" sz="2400" dirty="0" smtClean="0"/>
          </a:p>
          <a:p>
            <a:endParaRPr lang="uk-UA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680" y="3562348"/>
            <a:ext cx="2885509" cy="3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8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Function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769" y="1150170"/>
            <a:ext cx="8672018" cy="452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3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200" y="528408"/>
            <a:ext cx="11355761" cy="5259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Defining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412200" y="1384884"/>
            <a:ext cx="9304679" cy="4887697"/>
          </a:xfrm>
        </p:spPr>
        <p:txBody>
          <a:bodyPr>
            <a:normAutofit/>
          </a:bodyPr>
          <a:lstStyle/>
          <a:p>
            <a:r>
              <a:rPr lang="en-US" sz="2400" dirty="0"/>
              <a:t>Function blocks begin with the keyword </a:t>
            </a:r>
            <a:r>
              <a:rPr lang="en-US" sz="2400" b="1" dirty="0" err="1">
                <a:latin typeface="Consolas" panose="020B0609020204030204" pitchFamily="49" charset="0"/>
              </a:rPr>
              <a:t>def</a:t>
            </a:r>
            <a:r>
              <a:rPr lang="en-US" sz="2400" dirty="0"/>
              <a:t> followed by the function name and parentheses </a:t>
            </a:r>
            <a:r>
              <a:rPr lang="en-US" sz="2400" dirty="0" smtClean="0"/>
              <a:t> </a:t>
            </a:r>
            <a:r>
              <a:rPr lang="en-US" sz="2400" b="1" dirty="0">
                <a:latin typeface="Consolas" panose="020B0609020204030204" pitchFamily="49" charset="0"/>
              </a:rPr>
              <a:t>( </a:t>
            </a:r>
            <a:r>
              <a:rPr lang="en-US" sz="2400" b="1" dirty="0" smtClean="0">
                <a:latin typeface="Consolas" panose="020B0609020204030204" pitchFamily="49" charset="0"/>
              </a:rPr>
              <a:t>)</a:t>
            </a:r>
            <a:r>
              <a:rPr lang="en-US" sz="2400" dirty="0" smtClean="0"/>
              <a:t> .</a:t>
            </a:r>
            <a:endParaRPr lang="en-US" sz="2400" dirty="0"/>
          </a:p>
          <a:p>
            <a:r>
              <a:rPr lang="en-US" sz="2400" dirty="0"/>
              <a:t>Any input parameters or arguments should be placed within these parentheses. You can also define parameters inside these parentheses.</a:t>
            </a:r>
          </a:p>
          <a:p>
            <a:r>
              <a:rPr lang="en-US" sz="2400" dirty="0"/>
              <a:t>The first statement of a function can be an optional statement - the documentation string of the function or </a:t>
            </a:r>
            <a:r>
              <a:rPr lang="en-US" sz="2400" b="1" i="1" dirty="0" err="1">
                <a:latin typeface="Consolas" panose="020B0609020204030204" pitchFamily="49" charset="0"/>
              </a:rPr>
              <a:t>docstring</a:t>
            </a:r>
            <a:r>
              <a:rPr lang="en-US" sz="2400" dirty="0"/>
              <a:t>.</a:t>
            </a:r>
          </a:p>
          <a:p>
            <a:r>
              <a:rPr lang="en-US" sz="2400" dirty="0"/>
              <a:t>The code block within every function starts with a </a:t>
            </a:r>
            <a:r>
              <a:rPr lang="en-US" sz="2400" dirty="0" smtClean="0"/>
              <a:t>colon  </a:t>
            </a:r>
            <a:r>
              <a:rPr lang="en-US" sz="2400" b="1" dirty="0" smtClean="0">
                <a:latin typeface="Consolas" panose="020B0609020204030204" pitchFamily="49" charset="0"/>
              </a:rPr>
              <a:t>:</a:t>
            </a:r>
            <a:r>
              <a:rPr lang="en-US" sz="2400" dirty="0" smtClean="0"/>
              <a:t>  and </a:t>
            </a:r>
            <a:r>
              <a:rPr lang="en-US" sz="2400" dirty="0"/>
              <a:t>is indented.</a:t>
            </a:r>
          </a:p>
          <a:p>
            <a:r>
              <a:rPr lang="en-US" sz="2400" dirty="0"/>
              <a:t>The statement </a:t>
            </a:r>
            <a:r>
              <a:rPr lang="en-US" sz="2400" b="1" dirty="0">
                <a:latin typeface="Consolas" panose="020B0609020204030204" pitchFamily="49" charset="0"/>
              </a:rPr>
              <a:t>return [expression] </a:t>
            </a:r>
            <a:r>
              <a:rPr lang="en-US" sz="2400" dirty="0"/>
              <a:t>exits a function, optionally passing back an expression to the caller. A return statement </a:t>
            </a:r>
            <a:r>
              <a:rPr lang="en-US" sz="2400" b="1" dirty="0"/>
              <a:t>with no arguments</a:t>
            </a:r>
            <a:r>
              <a:rPr lang="en-US" sz="2400" dirty="0"/>
              <a:t> is the same as </a:t>
            </a:r>
            <a:r>
              <a:rPr lang="en-US" sz="2400" b="1" dirty="0">
                <a:latin typeface="Consolas" panose="020B0609020204030204" pitchFamily="49" charset="0"/>
              </a:rPr>
              <a:t>return None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642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6561" y="1233488"/>
            <a:ext cx="11513504" cy="4672012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 err="1">
                <a:solidFill>
                  <a:schemeClr val="accent6"/>
                </a:solidFill>
              </a:rPr>
              <a:t>def</a:t>
            </a:r>
            <a:r>
              <a:rPr lang="en-US" sz="2600" dirty="0"/>
              <a:t> greet(name):	</a:t>
            </a:r>
            <a:endParaRPr lang="en-US" sz="2600" dirty="0" smtClean="0"/>
          </a:p>
          <a:p>
            <a:r>
              <a:rPr lang="en-US" sz="2600" dirty="0" smtClean="0"/>
              <a:t>    </a:t>
            </a:r>
            <a:r>
              <a:rPr lang="en-US" sz="2600" dirty="0" smtClean="0">
                <a:solidFill>
                  <a:srgbClr val="DE1C61"/>
                </a:solidFill>
              </a:rPr>
              <a:t>"""</a:t>
            </a:r>
            <a:r>
              <a:rPr lang="en-US" sz="2600" dirty="0">
                <a:solidFill>
                  <a:srgbClr val="DE1C61"/>
                </a:solidFill>
              </a:rPr>
              <a:t>This function greets to	</a:t>
            </a:r>
            <a:endParaRPr lang="en-US" sz="2600" dirty="0" smtClean="0">
              <a:solidFill>
                <a:srgbClr val="DE1C61"/>
              </a:solidFill>
            </a:endParaRPr>
          </a:p>
          <a:p>
            <a:r>
              <a:rPr lang="en-US" sz="2600" dirty="0" smtClean="0">
                <a:solidFill>
                  <a:srgbClr val="DE1C61"/>
                </a:solidFill>
              </a:rPr>
              <a:t>     the </a:t>
            </a:r>
            <a:r>
              <a:rPr lang="en-US" sz="2600" dirty="0">
                <a:solidFill>
                  <a:srgbClr val="DE1C61"/>
                </a:solidFill>
              </a:rPr>
              <a:t>person passed in as	</a:t>
            </a:r>
            <a:endParaRPr lang="en-US" sz="2600" dirty="0" smtClean="0">
              <a:solidFill>
                <a:srgbClr val="DE1C61"/>
              </a:solidFill>
            </a:endParaRPr>
          </a:p>
          <a:p>
            <a:r>
              <a:rPr lang="en-US" sz="2600" dirty="0">
                <a:solidFill>
                  <a:srgbClr val="DE1C61"/>
                </a:solidFill>
              </a:rPr>
              <a:t> </a:t>
            </a:r>
            <a:r>
              <a:rPr lang="en-US" sz="2600" dirty="0" smtClean="0">
                <a:solidFill>
                  <a:srgbClr val="DE1C61"/>
                </a:solidFill>
              </a:rPr>
              <a:t>    parameter</a:t>
            </a:r>
            <a:r>
              <a:rPr lang="en-US" sz="2600" dirty="0">
                <a:solidFill>
                  <a:srgbClr val="DE1C61"/>
                </a:solidFill>
              </a:rPr>
              <a:t>"""</a:t>
            </a:r>
            <a:r>
              <a:rPr lang="en-US" sz="2600" dirty="0"/>
              <a:t>	</a:t>
            </a:r>
            <a:endParaRPr lang="en-US" sz="2600" dirty="0" smtClean="0"/>
          </a:p>
          <a:p>
            <a:r>
              <a:rPr lang="en-US" sz="2600" dirty="0" smtClean="0">
                <a:solidFill>
                  <a:schemeClr val="accent6"/>
                </a:solidFill>
              </a:rPr>
              <a:t>print</a:t>
            </a:r>
            <a:r>
              <a:rPr lang="en-US" sz="2600" dirty="0" smtClean="0"/>
              <a:t>(</a:t>
            </a:r>
            <a:r>
              <a:rPr lang="en-US" sz="2600" dirty="0" smtClean="0">
                <a:solidFill>
                  <a:srgbClr val="DE1C61"/>
                </a:solidFill>
              </a:rPr>
              <a:t>"</a:t>
            </a:r>
            <a:r>
              <a:rPr lang="en-US" sz="2600" dirty="0">
                <a:solidFill>
                  <a:srgbClr val="DE1C61"/>
                </a:solidFill>
              </a:rPr>
              <a:t>Hello, " </a:t>
            </a:r>
            <a:r>
              <a:rPr lang="en-US" sz="2600" dirty="0">
                <a:solidFill>
                  <a:srgbClr val="00B050"/>
                </a:solidFill>
              </a:rPr>
              <a:t>+</a:t>
            </a:r>
            <a:r>
              <a:rPr lang="en-US" sz="2600" dirty="0"/>
              <a:t> name </a:t>
            </a:r>
            <a:r>
              <a:rPr lang="en-US" sz="2600" dirty="0">
                <a:solidFill>
                  <a:srgbClr val="00B050"/>
                </a:solidFill>
              </a:rPr>
              <a:t>+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DE1C61"/>
                </a:solidFill>
              </a:rPr>
              <a:t>". Good morning</a:t>
            </a:r>
            <a:r>
              <a:rPr lang="en-US" sz="2600" dirty="0" smtClean="0">
                <a:solidFill>
                  <a:srgbClr val="DE1C61"/>
                </a:solidFill>
              </a:rPr>
              <a:t>!"</a:t>
            </a:r>
            <a:r>
              <a:rPr lang="en-US" sz="2600" dirty="0" smtClean="0"/>
              <a:t>)</a:t>
            </a:r>
          </a:p>
          <a:p>
            <a:endParaRPr lang="en-US" dirty="0"/>
          </a:p>
          <a:p>
            <a:pPr>
              <a:lnSpc>
                <a:spcPct val="170000"/>
              </a:lnSpc>
            </a:pPr>
            <a:r>
              <a:rPr lang="en-US" sz="2400" dirty="0" smtClean="0"/>
              <a:t># </a:t>
            </a:r>
            <a:r>
              <a:rPr lang="en-US" sz="2400" dirty="0"/>
              <a:t>How to call a function in python?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greet</a:t>
            </a:r>
            <a:r>
              <a:rPr lang="en-US" sz="2400" dirty="0" smtClean="0"/>
              <a:t>(“Volodymyr")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greet</a:t>
            </a:r>
            <a:r>
              <a:rPr lang="en-US" sz="2400" dirty="0" smtClean="0"/>
              <a:t>("Liubov")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&gt;&gt; </a:t>
            </a:r>
            <a:r>
              <a:rPr lang="en-US" sz="2400" dirty="0" smtClean="0"/>
              <a:t>Hello, Volodymyr. Good </a:t>
            </a:r>
            <a:r>
              <a:rPr lang="en-US" sz="2400" dirty="0"/>
              <a:t>morning</a:t>
            </a:r>
            <a:r>
              <a:rPr lang="en-US" sz="2400" dirty="0" smtClean="0"/>
              <a:t>!         # first </a:t>
            </a:r>
            <a:r>
              <a:rPr lang="en-US" sz="2400" dirty="0"/>
              <a:t>call to the same function</a:t>
            </a:r>
          </a:p>
          <a:p>
            <a:r>
              <a:rPr lang="en-US" sz="2400" dirty="0" smtClean="0"/>
              <a:t>&gt;&gt; </a:t>
            </a:r>
            <a:r>
              <a:rPr lang="en-US" sz="2400" dirty="0"/>
              <a:t>Hello, </a:t>
            </a:r>
            <a:r>
              <a:rPr lang="en-US" sz="2400" dirty="0" smtClean="0"/>
              <a:t>Liubov. </a:t>
            </a:r>
            <a:r>
              <a:rPr lang="en-US" sz="2400" dirty="0"/>
              <a:t>Good </a:t>
            </a:r>
            <a:r>
              <a:rPr lang="en-US" sz="2400" dirty="0" smtClean="0"/>
              <a:t>morning!                # second </a:t>
            </a:r>
            <a:r>
              <a:rPr lang="en-US" sz="2400" dirty="0"/>
              <a:t>call to the same function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 Function</a:t>
            </a:r>
          </a:p>
        </p:txBody>
      </p:sp>
    </p:spTree>
    <p:extLst>
      <p:ext uri="{BB962C8B-B14F-4D97-AF65-F5344CB8AC3E}">
        <p14:creationId xmlns:p14="http://schemas.microsoft.com/office/powerpoint/2010/main" val="256737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24215" y="2980371"/>
            <a:ext cx="4216399" cy="126867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err="1">
                <a:solidFill>
                  <a:schemeClr val="accent6"/>
                </a:solidFill>
              </a:rPr>
              <a:t>def</a:t>
            </a:r>
            <a:r>
              <a:rPr lang="en-US" dirty="0"/>
              <a:t> </a:t>
            </a:r>
            <a:r>
              <a:rPr lang="en-US" dirty="0" err="1"/>
              <a:t>function_name</a:t>
            </a:r>
            <a:r>
              <a:rPr lang="en-US" dirty="0"/>
              <a:t>(parameters):</a:t>
            </a:r>
          </a:p>
          <a:p>
            <a:r>
              <a:rPr lang="en-US" dirty="0"/>
              <a:t>	</a:t>
            </a:r>
            <a:r>
              <a:rPr lang="en-US" b="1" dirty="0"/>
              <a:t>"""</a:t>
            </a:r>
            <a:r>
              <a:rPr lang="en-US" b="1" dirty="0" err="1"/>
              <a:t>docstring</a:t>
            </a:r>
            <a:r>
              <a:rPr lang="en-US" b="1" dirty="0"/>
              <a:t>"""</a:t>
            </a:r>
          </a:p>
          <a:p>
            <a:r>
              <a:rPr lang="en-US" dirty="0"/>
              <a:t>	statement(s)</a:t>
            </a:r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</a:t>
            </a:r>
            <a:r>
              <a:rPr lang="en-US" dirty="0" err="1" smtClean="0"/>
              <a:t>ocstring</a:t>
            </a:r>
            <a:endParaRPr lang="uk-UA" dirty="0"/>
          </a:p>
        </p:txBody>
      </p:sp>
      <p:sp>
        <p:nvSpPr>
          <p:cNvPr id="5" name="Rectangle 4"/>
          <p:cNvSpPr/>
          <p:nvPr/>
        </p:nvSpPr>
        <p:spPr>
          <a:xfrm>
            <a:off x="688370" y="4468825"/>
            <a:ext cx="5882640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def</a:t>
            </a:r>
            <a:r>
              <a:rPr lang="en-US" dirty="0"/>
              <a:t> greet(name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"""</a:t>
            </a:r>
            <a:r>
              <a:rPr lang="en-US" b="1" dirty="0"/>
              <a:t>This function greets </a:t>
            </a:r>
            <a:r>
              <a:rPr lang="en-US" b="1" dirty="0" smtClean="0"/>
              <a:t>to the person"""</a:t>
            </a:r>
            <a:r>
              <a:rPr lang="en-US" dirty="0" smtClean="0"/>
              <a:t>	</a:t>
            </a:r>
            <a:r>
              <a:rPr lang="en-US" dirty="0" smtClean="0">
                <a:solidFill>
                  <a:schemeClr val="accent6"/>
                </a:solidFill>
              </a:rPr>
              <a:t>print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DE1C61"/>
                </a:solidFill>
              </a:rPr>
              <a:t>"Hello, " </a:t>
            </a:r>
            <a:r>
              <a:rPr lang="en-US" dirty="0"/>
              <a:t>+ name + </a:t>
            </a:r>
            <a:r>
              <a:rPr lang="en-US" dirty="0">
                <a:solidFill>
                  <a:srgbClr val="DE1C61"/>
                </a:solidFill>
              </a:rPr>
              <a:t>". Good morning!"</a:t>
            </a:r>
            <a:r>
              <a:rPr lang="en-US" dirty="0"/>
              <a:t>)</a:t>
            </a:r>
            <a:endParaRPr lang="uk-UA" dirty="0"/>
          </a:p>
        </p:txBody>
      </p:sp>
      <p:sp>
        <p:nvSpPr>
          <p:cNvPr id="7" name="Rectangle 6"/>
          <p:cNvSpPr/>
          <p:nvPr/>
        </p:nvSpPr>
        <p:spPr>
          <a:xfrm>
            <a:off x="688370" y="5655481"/>
            <a:ext cx="588264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&gt;&gt;&gt; </a:t>
            </a:r>
            <a:r>
              <a:rPr lang="en-US" dirty="0">
                <a:solidFill>
                  <a:schemeClr val="accent6"/>
                </a:solidFill>
              </a:rPr>
              <a:t>print</a:t>
            </a:r>
            <a:r>
              <a:rPr lang="en-US" dirty="0"/>
              <a:t>(</a:t>
            </a:r>
            <a:r>
              <a:rPr lang="en-US" b="1" dirty="0" err="1"/>
              <a:t>greet.__doc</a:t>
            </a:r>
            <a:r>
              <a:rPr lang="en-US" b="1" dirty="0"/>
              <a:t>__</a:t>
            </a:r>
            <a:r>
              <a:rPr lang="en-US" dirty="0"/>
              <a:t>)</a:t>
            </a:r>
          </a:p>
          <a:p>
            <a:r>
              <a:rPr lang="en-US" dirty="0"/>
              <a:t>This function greets </a:t>
            </a:r>
            <a:r>
              <a:rPr lang="en-US" dirty="0" smtClean="0"/>
              <a:t>to the person</a:t>
            </a:r>
            <a:endParaRPr lang="uk-UA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2859" y="1066309"/>
            <a:ext cx="11155511" cy="1378041"/>
          </a:xfr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first string after the function header is called the </a:t>
            </a:r>
            <a:r>
              <a:rPr lang="en-US" sz="2400" b="1" dirty="0"/>
              <a:t>""" </a:t>
            </a:r>
            <a:r>
              <a:rPr lang="en-US" sz="2400" b="1" dirty="0" err="1"/>
              <a:t>Docstring</a:t>
            </a:r>
            <a:r>
              <a:rPr lang="en-US" sz="2400" b="1" dirty="0"/>
              <a:t> """</a:t>
            </a:r>
            <a:r>
              <a:rPr lang="en-US" dirty="0" smtClean="0"/>
              <a:t> and is short for documentation string. It is used to explain in brief, what a function does.</a:t>
            </a:r>
          </a:p>
          <a:p>
            <a:r>
              <a:rPr lang="en-US" dirty="0" smtClean="0"/>
              <a:t>We generally use triple quotes so that </a:t>
            </a:r>
            <a:r>
              <a:rPr lang="en-US" dirty="0" err="1" smtClean="0"/>
              <a:t>docstring</a:t>
            </a:r>
            <a:r>
              <a:rPr lang="en-US" dirty="0" smtClean="0"/>
              <a:t> can extend up to multiple lines. This string is available to us as </a:t>
            </a:r>
            <a:r>
              <a:rPr lang="en-US" b="1" dirty="0" smtClean="0">
                <a:latin typeface="Consolas" panose="020B0609020204030204" pitchFamily="49" charset="0"/>
              </a:rPr>
              <a:t>__doc__ </a:t>
            </a:r>
            <a:r>
              <a:rPr lang="en-US" dirty="0" smtClean="0"/>
              <a:t>attribute of the function.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2859" y="2532379"/>
            <a:ext cx="2169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52830"/>
                </a:solidFill>
                <a:latin typeface="Open Sans" panose="020B0606030504020204" pitchFamily="34" charset="0"/>
              </a:rPr>
              <a:t>Syntax of Function</a:t>
            </a:r>
            <a:endParaRPr lang="en-US" b="1" i="0" dirty="0">
              <a:solidFill>
                <a:srgbClr val="252830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64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6561" y="1233488"/>
            <a:ext cx="11513504" cy="46720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def </a:t>
            </a:r>
            <a:r>
              <a:rPr lang="en-US" dirty="0" err="1"/>
              <a:t>my_sum</a:t>
            </a:r>
            <a:r>
              <a:rPr lang="en-US" dirty="0"/>
              <a:t>(arg1, arg2):</a:t>
            </a:r>
          </a:p>
          <a:p>
            <a:r>
              <a:rPr lang="en-US" dirty="0"/>
              <a:t>    total = arg1 + arg2</a:t>
            </a:r>
          </a:p>
          <a:p>
            <a:r>
              <a:rPr lang="en-US" dirty="0"/>
              <a:t>    </a:t>
            </a:r>
            <a:r>
              <a:rPr lang="en-US" dirty="0" smtClean="0"/>
              <a:t>print("</a:t>
            </a:r>
            <a:r>
              <a:rPr lang="en-US" dirty="0"/>
              <a:t>Inside the function : ", </a:t>
            </a:r>
            <a:r>
              <a:rPr lang="en-US" dirty="0" smtClean="0"/>
              <a:t>total)</a:t>
            </a:r>
            <a:endParaRPr lang="en-US" dirty="0"/>
          </a:p>
          <a:p>
            <a:r>
              <a:rPr lang="en-US" dirty="0"/>
              <a:t>    return total</a:t>
            </a:r>
          </a:p>
          <a:p>
            <a:r>
              <a:rPr lang="en-US" dirty="0"/>
              <a:t>    </a:t>
            </a:r>
            <a:r>
              <a:rPr lang="en-US" dirty="0" smtClean="0"/>
              <a:t>print("</a:t>
            </a:r>
            <a:r>
              <a:rPr lang="en-US" dirty="0"/>
              <a:t>After operator the return </a:t>
            </a:r>
            <a:r>
              <a:rPr lang="en-US" dirty="0" smtClean="0"/>
              <a:t>“)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suma</a:t>
            </a:r>
            <a:r>
              <a:rPr lang="en-US" dirty="0"/>
              <a:t> = </a:t>
            </a:r>
            <a:r>
              <a:rPr lang="en-US" dirty="0" err="1"/>
              <a:t>my_sum</a:t>
            </a:r>
            <a:r>
              <a:rPr lang="en-US" dirty="0"/>
              <a:t>(10, 20)</a:t>
            </a:r>
          </a:p>
          <a:p>
            <a:r>
              <a:rPr lang="en-US" dirty="0"/>
              <a:t>p</a:t>
            </a:r>
            <a:r>
              <a:rPr lang="en-US" dirty="0" smtClean="0"/>
              <a:t>rint("</a:t>
            </a:r>
            <a:r>
              <a:rPr lang="en-US" dirty="0"/>
              <a:t>Outside the function : ", </a:t>
            </a:r>
            <a:r>
              <a:rPr lang="en-US" dirty="0" err="1" smtClean="0"/>
              <a:t>suma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  <a:p>
            <a:r>
              <a:rPr lang="en-US" dirty="0"/>
              <a:t>&gt;&gt; Inside the function :  30</a:t>
            </a:r>
          </a:p>
          <a:p>
            <a:r>
              <a:rPr lang="en-US" dirty="0"/>
              <a:t>&gt;&gt; Outside the function :  30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return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5829301" y="1233488"/>
            <a:ext cx="5238750" cy="3425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 </a:t>
            </a:r>
            <a:r>
              <a:rPr lang="en-US" dirty="0" err="1"/>
              <a:t>my_print</a:t>
            </a:r>
            <a:r>
              <a:rPr lang="en-US" dirty="0"/>
              <a:t>(</a:t>
            </a:r>
            <a:r>
              <a:rPr lang="en-US" dirty="0" err="1"/>
              <a:t>str</a:t>
            </a:r>
            <a:r>
              <a:rPr lang="en-US" dirty="0"/>
              <a:t>):</a:t>
            </a:r>
          </a:p>
          <a:p>
            <a:r>
              <a:rPr lang="en-US" dirty="0"/>
              <a:t>    </a:t>
            </a:r>
            <a:r>
              <a:rPr lang="en-US" dirty="0" smtClean="0"/>
              <a:t>print(</a:t>
            </a:r>
            <a:r>
              <a:rPr lang="en-US" dirty="0" err="1" smtClean="0"/>
              <a:t>str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  <a:p>
            <a:r>
              <a:rPr lang="en-US" dirty="0"/>
              <a:t>temp = </a:t>
            </a:r>
            <a:r>
              <a:rPr lang="en-US" dirty="0" err="1"/>
              <a:t>my_print</a:t>
            </a:r>
            <a:r>
              <a:rPr lang="en-US" dirty="0"/>
              <a:t>("first call function!")</a:t>
            </a:r>
          </a:p>
          <a:p>
            <a:r>
              <a:rPr lang="en-US" dirty="0"/>
              <a:t>p</a:t>
            </a:r>
            <a:r>
              <a:rPr lang="en-US" dirty="0" smtClean="0"/>
              <a:t>rint(temp)</a:t>
            </a:r>
            <a:endParaRPr lang="en-US" dirty="0"/>
          </a:p>
          <a:p>
            <a:endParaRPr lang="en-US" dirty="0"/>
          </a:p>
          <a:p>
            <a:r>
              <a:rPr lang="en-US" dirty="0"/>
              <a:t>&gt;&gt; first call function!</a:t>
            </a:r>
          </a:p>
          <a:p>
            <a:r>
              <a:rPr lang="en-US" dirty="0"/>
              <a:t>&gt;&gt; None</a:t>
            </a:r>
          </a:p>
        </p:txBody>
      </p:sp>
    </p:spTree>
    <p:extLst>
      <p:ext uri="{BB962C8B-B14F-4D97-AF65-F5344CB8AC3E}">
        <p14:creationId xmlns:p14="http://schemas.microsoft.com/office/powerpoint/2010/main" val="293235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6561" y="1233488"/>
            <a:ext cx="11513504" cy="446246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Required arguments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Keyword arguments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Default arguments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Variable-length arguments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Arguments</a:t>
            </a:r>
          </a:p>
        </p:txBody>
      </p:sp>
    </p:spTree>
    <p:extLst>
      <p:ext uri="{BB962C8B-B14F-4D97-AF65-F5344CB8AC3E}">
        <p14:creationId xmlns:p14="http://schemas.microsoft.com/office/powerpoint/2010/main" val="247978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6561" y="1233488"/>
            <a:ext cx="4041139" cy="3425825"/>
          </a:xfrm>
          <a:ln w="635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def </a:t>
            </a:r>
            <a:r>
              <a:rPr lang="en-US" dirty="0" err="1"/>
              <a:t>my_print</a:t>
            </a:r>
            <a:r>
              <a:rPr lang="en-US" dirty="0"/>
              <a:t>(</a:t>
            </a:r>
            <a:r>
              <a:rPr lang="en-US" dirty="0" err="1"/>
              <a:t>str</a:t>
            </a:r>
            <a:r>
              <a:rPr lang="en-US" dirty="0"/>
              <a:t>):</a:t>
            </a:r>
          </a:p>
          <a:p>
            <a:r>
              <a:rPr lang="en-US" dirty="0"/>
              <a:t>    </a:t>
            </a:r>
            <a:r>
              <a:rPr lang="en-US" dirty="0" smtClean="0"/>
              <a:t>print</a:t>
            </a:r>
            <a:r>
              <a:rPr lang="uk-UA" dirty="0" smtClean="0"/>
              <a:t>(</a:t>
            </a:r>
            <a:r>
              <a:rPr lang="en-US" dirty="0" err="1" smtClean="0"/>
              <a:t>str</a:t>
            </a:r>
            <a:r>
              <a:rPr lang="uk-UA" dirty="0" smtClean="0"/>
              <a:t>)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my_print</a:t>
            </a:r>
            <a:r>
              <a:rPr lang="en-US" dirty="0"/>
              <a:t>("first call function!")</a:t>
            </a:r>
          </a:p>
          <a:p>
            <a:endParaRPr lang="en-US" dirty="0"/>
          </a:p>
          <a:p>
            <a:r>
              <a:rPr lang="en-US" dirty="0"/>
              <a:t>&gt;&gt; first call function!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arguments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457700" y="1233488"/>
            <a:ext cx="7162800" cy="415766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 </a:t>
            </a:r>
            <a:r>
              <a:rPr lang="en-US" dirty="0" err="1"/>
              <a:t>my_print</a:t>
            </a:r>
            <a:r>
              <a:rPr lang="en-US" dirty="0"/>
              <a:t>(</a:t>
            </a:r>
            <a:r>
              <a:rPr lang="en-US" dirty="0" err="1"/>
              <a:t>str</a:t>
            </a:r>
            <a:r>
              <a:rPr lang="en-US" dirty="0"/>
              <a:t>):</a:t>
            </a:r>
          </a:p>
          <a:p>
            <a:r>
              <a:rPr lang="en-US" dirty="0"/>
              <a:t>    </a:t>
            </a:r>
            <a:r>
              <a:rPr lang="en-US" dirty="0" smtClean="0"/>
              <a:t>print</a:t>
            </a:r>
            <a:r>
              <a:rPr lang="uk-UA" dirty="0" smtClean="0"/>
              <a:t>(</a:t>
            </a:r>
            <a:r>
              <a:rPr lang="en-US" dirty="0" err="1" smtClean="0"/>
              <a:t>str</a:t>
            </a:r>
            <a:r>
              <a:rPr lang="uk-UA" dirty="0" smtClean="0"/>
              <a:t>)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my_print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sz="2000" dirty="0"/>
              <a:t>Traceback (most recent call last):</a:t>
            </a:r>
          </a:p>
          <a:p>
            <a:r>
              <a:rPr lang="en-US" sz="2000" dirty="0"/>
              <a:t>  File "temp.py", line 17, in &lt;module&gt;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my_print</a:t>
            </a:r>
            <a:r>
              <a:rPr lang="en-US" sz="2000" dirty="0"/>
              <a:t>()</a:t>
            </a:r>
          </a:p>
          <a:p>
            <a:r>
              <a:rPr lang="en-US" sz="2000" dirty="0" err="1"/>
              <a:t>TypeError</a:t>
            </a:r>
            <a:r>
              <a:rPr lang="en-US" sz="2000" dirty="0"/>
              <a:t>: </a:t>
            </a:r>
            <a:r>
              <a:rPr lang="en-US" sz="2000" dirty="0" err="1"/>
              <a:t>my_print</a:t>
            </a:r>
            <a:r>
              <a:rPr lang="en-US" sz="2000" dirty="0"/>
              <a:t>() takes exactly 1 argument (0 given)</a:t>
            </a:r>
          </a:p>
        </p:txBody>
      </p:sp>
    </p:spTree>
    <p:extLst>
      <p:ext uri="{BB962C8B-B14F-4D97-AF65-F5344CB8AC3E}">
        <p14:creationId xmlns:p14="http://schemas.microsoft.com/office/powerpoint/2010/main" val="350777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SOFTSERVE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-Template" id="{4566493B-E0D1-4B6D-BB2B-D667728FAECA}" vid="{F81C9E1D-7833-467B-A721-F1A02C4664AB}"/>
    </a:ext>
  </a:extLst>
</a:theme>
</file>

<file path=ppt/theme/theme2.xml><?xml version="1.0" encoding="utf-8"?>
<a:theme xmlns:a="http://schemas.openxmlformats.org/drawingml/2006/main" name="LIGHT-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-Template" id="{4566493B-E0D1-4B6D-BB2B-D667728FAECA}" vid="{25F14842-CDC1-4C49-AF1B-A06CF522D39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195FC54A15F344D83577B1CDDD67A5D" ma:contentTypeVersion="9" ma:contentTypeDescription="Создание документа." ma:contentTypeScope="" ma:versionID="961ec8db58076c7d3e9f84b9cd82fd45">
  <xsd:schema xmlns:xsd="http://www.w3.org/2001/XMLSchema" xmlns:xs="http://www.w3.org/2001/XMLSchema" xmlns:p="http://schemas.microsoft.com/office/2006/metadata/properties" xmlns:ns2="341e6018-ac0a-4dfb-8409-db9e0d25502e" xmlns:ns3="835f28f2-30f1-4728-84d2-86d96e143488" targetNamespace="http://schemas.microsoft.com/office/2006/metadata/properties" ma:root="true" ma:fieldsID="bd9f0c80ada20ee560e77d723f3ef44e" ns2:_="" ns3:_="">
    <xsd:import namespace="341e6018-ac0a-4dfb-8409-db9e0d25502e"/>
    <xsd:import namespace="835f28f2-30f1-4728-84d2-86d96e1434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x041a__x043e__x043c__x0435__x0442__x0430__x044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e6018-ac0a-4dfb-8409-db9e0d25502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овместно с подробностями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28f2-30f1-4728-84d2-86d96e143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x041a__x043e__x043c__x0435__x0442__x0430__x0440_" ma:index="16" nillable="true" ma:displayName="Кометар" ma:internalName="_x041a__x043e__x043c__x0435__x0442__x0430__x0440_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a__x043e__x043c__x0435__x0442__x0430__x0440_ xmlns="835f28f2-30f1-4728-84d2-86d96e14348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FDAB34-20E1-438F-BCB2-ECDA5496F3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1e6018-ac0a-4dfb-8409-db9e0d25502e"/>
    <ds:schemaRef ds:uri="835f28f2-30f1-4728-84d2-86d96e1434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A1340B-3A1B-4156-ADE3-51DF6C2C795D}">
  <ds:schemaRefs>
    <ds:schemaRef ds:uri="http://schemas.microsoft.com/office/2006/documentManagement/types"/>
    <ds:schemaRef ds:uri="http://schemas.microsoft.com/office/2006/metadata/properties"/>
    <ds:schemaRef ds:uri="835f28f2-30f1-4728-84d2-86d96e143488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341e6018-ac0a-4dfb-8409-db9e0d25502e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96B3B9E-03D8-4766-BF45-6129617CF0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Template-MM-02-JAN-2018</Template>
  <TotalTime>2017</TotalTime>
  <Words>874</Words>
  <Application>Microsoft Office PowerPoint</Application>
  <PresentationFormat>Widescreen</PresentationFormat>
  <Paragraphs>196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Tahoma</vt:lpstr>
      <vt:lpstr>Open Sans</vt:lpstr>
      <vt:lpstr>Segoe UI</vt:lpstr>
      <vt:lpstr>Arial</vt:lpstr>
      <vt:lpstr>Consolas</vt:lpstr>
      <vt:lpstr>Calibri Light</vt:lpstr>
      <vt:lpstr>Proxima Nova Black</vt:lpstr>
      <vt:lpstr>Calibri</vt:lpstr>
      <vt:lpstr>DARK THEME</vt:lpstr>
      <vt:lpstr>LIGHT-THEME</vt:lpstr>
      <vt:lpstr>PYTHON CORE FUNCTION</vt:lpstr>
      <vt:lpstr>Function</vt:lpstr>
      <vt:lpstr>Defining a Function </vt:lpstr>
      <vt:lpstr>Defining a Function</vt:lpstr>
      <vt:lpstr>Calling a Function</vt:lpstr>
      <vt:lpstr>Docstring</vt:lpstr>
      <vt:lpstr>Operator return</vt:lpstr>
      <vt:lpstr>Function Arguments</vt:lpstr>
      <vt:lpstr>Required arguments</vt:lpstr>
      <vt:lpstr>Keyword arguments</vt:lpstr>
      <vt:lpstr>Default arguments</vt:lpstr>
      <vt:lpstr>Variable-length arguments</vt:lpstr>
      <vt:lpstr>Scope and Lifetime of variables</vt:lpstr>
      <vt:lpstr>Global vs. Local variables</vt:lpstr>
      <vt:lpstr>Python Recursive Function</vt:lpstr>
      <vt:lpstr>Python Anonymous/Lambda Function</vt:lpstr>
      <vt:lpstr>More questions ?</vt:lpstr>
      <vt:lpstr>THANK YOU  FOR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Viktoriya user</dc:creator>
  <cp:lastModifiedBy>Liubov Koliasa</cp:lastModifiedBy>
  <cp:revision>153</cp:revision>
  <dcterms:created xsi:type="dcterms:W3CDTF">2018-03-13T18:17:09Z</dcterms:created>
  <dcterms:modified xsi:type="dcterms:W3CDTF">2019-10-17T12:41:31Z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0x0101004195FC54A15F344D83577B1CDDD67A5D</vt:lpwstr>
  </property>
</Properties>
</file>